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Gill Sans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613">
          <p15:clr>
            <a:srgbClr val="9AA0A6"/>
          </p15:clr>
        </p15:guide>
        <p15:guide id="2" pos="196">
          <p15:clr>
            <a:srgbClr val="9AA0A6"/>
          </p15:clr>
        </p15:guide>
        <p15:guide id="3" orient="horz" pos="651">
          <p15:clr>
            <a:srgbClr val="9AA0A6"/>
          </p15:clr>
        </p15:guide>
        <p15:guide id="4" orient="horz" pos="3029">
          <p15:clr>
            <a:srgbClr val="9AA0A6"/>
          </p15:clr>
        </p15:guide>
        <p15:guide id="5" pos="2880">
          <p15:clr>
            <a:srgbClr val="9AA0A6"/>
          </p15:clr>
        </p15:guide>
        <p15:guide id="6" pos="2551">
          <p15:clr>
            <a:srgbClr val="9AA0A6"/>
          </p15:clr>
        </p15:guide>
        <p15:guide id="7" pos="1576">
          <p15:clr>
            <a:srgbClr val="9AA0A6"/>
          </p15:clr>
        </p15:guide>
        <p15:guide id="8" pos="4184">
          <p15:clr>
            <a:srgbClr val="9AA0A6"/>
          </p15:clr>
        </p15:guide>
        <p15:guide id="9" pos="3209">
          <p15:clr>
            <a:srgbClr val="9AA0A6"/>
          </p15:clr>
        </p15:guide>
        <p15:guide id="10" orient="horz" pos="13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613"/>
        <p:guide pos="196"/>
        <p:guide pos="651" orient="horz"/>
        <p:guide pos="3029" orient="horz"/>
        <p:guide pos="2880"/>
        <p:guide pos="2551"/>
        <p:guide pos="1576"/>
        <p:guide pos="4184"/>
        <p:guide pos="3209"/>
        <p:guide pos="13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Gill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5c7dc05e14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g5c7dc05e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97df02ebc_0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d97df02ebc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1b71f3aed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1b71f3ae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1b71f3aed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1b71f3ae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91349628a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91349628a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1b71f3ae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1b71f3ae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f1648629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f1648629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d1b71f3a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d1b71f3a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92ba6ef46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92ba6ef46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2ba6ef46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2ba6ef46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92ba6ef46b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92ba6ef46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92ba6ef46b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92ba6ef46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1cd47a66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1cd47a66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1b71f3ae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1b71f3a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_6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Clr>
                <a:srgbClr val="000000"/>
              </a:buClr>
              <a:buFont typeface="Arial"/>
              <a:buNone/>
              <a:defRPr/>
            </a:lvl1pPr>
            <a:lvl2pPr lvl="1">
              <a:buClr>
                <a:srgbClr val="000000"/>
              </a:buClr>
              <a:buFont typeface="Arial"/>
              <a:buNone/>
              <a:defRPr/>
            </a:lvl2pPr>
            <a:lvl3pPr lvl="2">
              <a:buClr>
                <a:srgbClr val="000000"/>
              </a:buClr>
              <a:buFont typeface="Arial"/>
              <a:buNone/>
              <a:defRPr/>
            </a:lvl3pPr>
            <a:lvl4pPr lvl="3">
              <a:buClr>
                <a:srgbClr val="000000"/>
              </a:buClr>
              <a:buFont typeface="Arial"/>
              <a:buNone/>
              <a:defRPr/>
            </a:lvl4pPr>
            <a:lvl5pPr lvl="4">
              <a:buClr>
                <a:srgbClr val="000000"/>
              </a:buClr>
              <a:buFont typeface="Arial"/>
              <a:buNone/>
              <a:defRPr/>
            </a:lvl5pPr>
            <a:lvl6pPr lvl="5">
              <a:buClr>
                <a:srgbClr val="000000"/>
              </a:buClr>
              <a:buFont typeface="Arial"/>
              <a:buNone/>
              <a:defRPr/>
            </a:lvl6pPr>
            <a:lvl7pPr lvl="6">
              <a:buClr>
                <a:srgbClr val="000000"/>
              </a:buClr>
              <a:buFont typeface="Arial"/>
              <a:buNone/>
              <a:defRPr/>
            </a:lvl7pPr>
            <a:lvl8pPr lvl="7">
              <a:buClr>
                <a:srgbClr val="000000"/>
              </a:buClr>
              <a:buFont typeface="Arial"/>
              <a:buNone/>
              <a:defRPr/>
            </a:lvl8pPr>
            <a:lvl9pPr lvl="8">
              <a:buClr>
                <a:srgbClr val="000000"/>
              </a:buClr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" name="Google Shape;9;p2"/>
          <p:cNvSpPr txBox="1"/>
          <p:nvPr>
            <p:ph type="title"/>
          </p:nvPr>
        </p:nvSpPr>
        <p:spPr>
          <a:xfrm>
            <a:off x="311700" y="206975"/>
            <a:ext cx="81327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i="0" sz="21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4375" y="206972"/>
            <a:ext cx="471425" cy="4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">
  <p:cSld name="CUSTOM_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793" l="0" r="0" t="0"/>
          <a:stretch/>
        </p:blipFill>
        <p:spPr>
          <a:xfrm>
            <a:off x="4034825" y="461850"/>
            <a:ext cx="4612224" cy="45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247975" y="4053325"/>
            <a:ext cx="3919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976" y="888475"/>
            <a:ext cx="3122898" cy="91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>
            <a:off x="247975" y="1858775"/>
            <a:ext cx="39195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</a:defRPr>
            </a:lvl1pPr>
            <a:lvl2pPr lvl="1">
              <a:buNone/>
              <a:defRPr sz="1300">
                <a:solidFill>
                  <a:srgbClr val="000000"/>
                </a:solidFill>
              </a:defRPr>
            </a:lvl2pPr>
            <a:lvl3pPr lvl="2">
              <a:buNone/>
              <a:defRPr sz="1300">
                <a:solidFill>
                  <a:srgbClr val="000000"/>
                </a:solidFill>
              </a:defRPr>
            </a:lvl3pPr>
            <a:lvl4pPr lvl="3">
              <a:buNone/>
              <a:defRPr sz="1300">
                <a:solidFill>
                  <a:srgbClr val="000000"/>
                </a:solidFill>
              </a:defRPr>
            </a:lvl4pPr>
            <a:lvl5pPr lvl="4">
              <a:buNone/>
              <a:defRPr sz="1300">
                <a:solidFill>
                  <a:srgbClr val="000000"/>
                </a:solidFill>
              </a:defRPr>
            </a:lvl5pPr>
            <a:lvl6pPr lvl="5">
              <a:buNone/>
              <a:defRPr sz="1300">
                <a:solidFill>
                  <a:srgbClr val="000000"/>
                </a:solidFill>
              </a:defRPr>
            </a:lvl6pPr>
            <a:lvl7pPr lvl="6">
              <a:buNone/>
              <a:defRPr sz="1300">
                <a:solidFill>
                  <a:srgbClr val="000000"/>
                </a:solidFill>
              </a:defRPr>
            </a:lvl7pPr>
            <a:lvl8pPr lvl="7">
              <a:buNone/>
              <a:defRPr sz="1300">
                <a:solidFill>
                  <a:srgbClr val="000000"/>
                </a:solidFill>
              </a:defRPr>
            </a:lvl8pPr>
            <a:lvl9pPr lvl="8">
              <a:buNone/>
              <a:defRPr sz="13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TITLE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206975"/>
            <a:ext cx="81327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i="0" sz="21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2100"/>
              <a:buFont typeface="Muli"/>
              <a:buNone/>
              <a:defRPr sz="2100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032800"/>
            <a:ext cx="8520600" cy="3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42900" lvl="2" marL="13716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42900" lvl="3" marL="18288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42900" lvl="4" marL="22860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42900" lvl="5" marL="27432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42900" lvl="6" marL="32004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42900" lvl="7" marL="36576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42900" lvl="8" marL="41148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4375" y="206972"/>
            <a:ext cx="471425" cy="4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CUSTOM_7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Clr>
                <a:srgbClr val="000000"/>
              </a:buClr>
              <a:buFont typeface="Arial"/>
              <a:buNone/>
              <a:defRPr/>
            </a:lvl1pPr>
            <a:lvl2pPr lvl="1">
              <a:buClr>
                <a:srgbClr val="000000"/>
              </a:buClr>
              <a:buFont typeface="Arial"/>
              <a:buNone/>
              <a:defRPr/>
            </a:lvl2pPr>
            <a:lvl3pPr lvl="2">
              <a:buClr>
                <a:srgbClr val="000000"/>
              </a:buClr>
              <a:buFont typeface="Arial"/>
              <a:buNone/>
              <a:defRPr/>
            </a:lvl3pPr>
            <a:lvl4pPr lvl="3">
              <a:buClr>
                <a:srgbClr val="000000"/>
              </a:buClr>
              <a:buFont typeface="Arial"/>
              <a:buNone/>
              <a:defRPr/>
            </a:lvl4pPr>
            <a:lvl5pPr lvl="4">
              <a:buClr>
                <a:srgbClr val="000000"/>
              </a:buClr>
              <a:buFont typeface="Arial"/>
              <a:buNone/>
              <a:defRPr/>
            </a:lvl5pPr>
            <a:lvl6pPr lvl="5">
              <a:buClr>
                <a:srgbClr val="000000"/>
              </a:buClr>
              <a:buFont typeface="Arial"/>
              <a:buNone/>
              <a:defRPr/>
            </a:lvl6pPr>
            <a:lvl7pPr lvl="6">
              <a:buClr>
                <a:srgbClr val="000000"/>
              </a:buClr>
              <a:buFont typeface="Arial"/>
              <a:buNone/>
              <a:defRPr/>
            </a:lvl7pPr>
            <a:lvl8pPr lvl="7">
              <a:buClr>
                <a:srgbClr val="000000"/>
              </a:buClr>
              <a:buFont typeface="Arial"/>
              <a:buNone/>
              <a:defRPr/>
            </a:lvl8pPr>
            <a:lvl9pPr lvl="8">
              <a:buClr>
                <a:srgbClr val="000000"/>
              </a:buClr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11700" y="317000"/>
            <a:ext cx="8520600" cy="44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4290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42900" lvl="2" marL="13716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42900" lvl="3" marL="18288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42900" lvl="4" marL="22860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42900" lvl="5" marL="27432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42900" lvl="6" marL="32004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●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42900" lvl="7" marL="36576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○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42900" lvl="8" marL="4114800" marR="0" rtl="0" algn="l">
              <a:spcBef>
                <a:spcPts val="160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Muli"/>
              <a:buChar char="■"/>
              <a:defRPr i="0" sz="1800" u="none" cap="none" strike="noStrike">
                <a:solidFill>
                  <a:srgbClr val="21212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6963575" y="480831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olvid.io/support" TargetMode="External"/><Relationship Id="rId4" Type="http://schemas.openxmlformats.org/officeDocument/2006/relationships/hyperlink" Target="https://www.youtube.com/@OlvidSupport" TargetMode="External"/><Relationship Id="rId5" Type="http://schemas.openxmlformats.org/officeDocument/2006/relationships/hyperlink" Target="mailto:thomas.baigneres@olvid.io" TargetMode="External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tu.be/kkrbMhxSOKQ" TargetMode="External"/><Relationship Id="rId4" Type="http://schemas.openxmlformats.org/officeDocument/2006/relationships/hyperlink" Target="https://olvid.io/faq/add-contacts-face-to-face/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www.youtube.com/watch?v=kkrbMhxSOKQ" TargetMode="External"/><Relationship Id="rId7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s0xy9cw30j4" TargetMode="External"/><Relationship Id="rId4" Type="http://schemas.openxmlformats.org/officeDocument/2006/relationships/hyperlink" Target="https://olvid.io/faq/add-contacts-remotely/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www.youtube.com/watch?v=s0xy9cw30j4" TargetMode="External"/><Relationship Id="rId7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BFSwYXFo-K8" TargetMode="External"/><Relationship Id="rId4" Type="http://schemas.openxmlformats.org/officeDocument/2006/relationships/hyperlink" Target="https://olvid.io/faq/introduce-your-contacts-to-each-other/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www.youtube.com/watch?v=BFSwYXFo-K8" TargetMode="External"/><Relationship Id="rId7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olvid.io/faq/" TargetMode="External"/><Relationship Id="rId4" Type="http://schemas.openxmlformats.org/officeDocument/2006/relationships/hyperlink" Target="https://olvid.io/manuals/" TargetMode="External"/><Relationship Id="rId5" Type="http://schemas.openxmlformats.org/officeDocument/2006/relationships/hyperlink" Target="https://olvid.io/faq/contact-olvid-support/" TargetMode="External"/><Relationship Id="rId6" Type="http://schemas.openxmlformats.org/officeDocument/2006/relationships/hyperlink" Target="mailto:support@olvid.i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olvid.io/faq/how-to-install-olvid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6.xml"/><Relationship Id="rId4" Type="http://schemas.openxmlformats.org/officeDocument/2006/relationships/slide" Target="/ppt/slides/slide6.xml"/><Relationship Id="rId5" Type="http://schemas.openxmlformats.org/officeDocument/2006/relationships/slide" Target="/ppt/slides/slide4.xml"/><Relationship Id="rId6" Type="http://schemas.openxmlformats.org/officeDocument/2006/relationships/slide" Target="/ppt/slides/slide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8.xml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8.xml"/><Relationship Id="rId4" Type="http://schemas.openxmlformats.org/officeDocument/2006/relationships/image" Target="../media/image18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olvid.io/faq/add-contacts-from-your-company-directory/" TargetMode="External"/><Relationship Id="rId4" Type="http://schemas.openxmlformats.org/officeDocument/2006/relationships/hyperlink" Target="https://youtu.be/gI4fhXQizUo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4.png"/><Relationship Id="rId7" Type="http://schemas.openxmlformats.org/officeDocument/2006/relationships/hyperlink" Target="http://www.youtube.com/watch?v=gI4fhXQizUo" TargetMode="External"/><Relationship Id="rId8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olvid.io/faq/backup-your-profiles/" TargetMode="External"/><Relationship Id="rId4" Type="http://schemas.openxmlformats.org/officeDocument/2006/relationships/hyperlink" Target="https://youtu.be/6rTO2EhwiQg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://www.youtube.com/watch?v=6rTO2EhwiQg" TargetMode="External"/><Relationship Id="rId7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subTitle"/>
          </p:nvPr>
        </p:nvSpPr>
        <p:spPr>
          <a:xfrm>
            <a:off x="311700" y="3849650"/>
            <a:ext cx="4260300" cy="95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None/>
            </a:pPr>
            <a:r>
              <a:rPr lang="fr-FR" sz="14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Olvid Support</a:t>
            </a:r>
            <a:endParaRPr sz="10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u="sng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Contact Olvid Support</a:t>
            </a:r>
            <a:endParaRPr sz="12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       </a:t>
            </a:r>
            <a:r>
              <a:rPr lang="fr-FR" sz="1200" u="sng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 on YouTube</a:t>
            </a:r>
            <a:endParaRPr sz="12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None/>
            </a:pPr>
            <a:r>
              <a:rPr lang="fr-FR" sz="12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support@</a:t>
            </a:r>
            <a:r>
              <a:rPr lang="fr-FR" sz="1200">
                <a:solidFill>
                  <a:schemeClr val="accent6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olvid.io</a:t>
            </a:r>
            <a:r>
              <a:rPr lang="fr-FR" sz="12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 </a:t>
            </a:r>
            <a:endParaRPr sz="12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1960300"/>
            <a:ext cx="37383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29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Getting started</a:t>
            </a:r>
            <a:endParaRPr sz="29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Guide for users with a corporate directory</a:t>
            </a:r>
            <a:endParaRPr sz="24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7675950" y="4845925"/>
            <a:ext cx="1234200" cy="29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666666"/>
                </a:solidFill>
              </a:rPr>
              <a:t>N</a:t>
            </a:r>
            <a:r>
              <a:rPr lang="fr-FR" sz="1000">
                <a:solidFill>
                  <a:srgbClr val="666666"/>
                </a:solidFill>
              </a:rPr>
              <a:t>ovember 21, 2022</a:t>
            </a:r>
            <a:endParaRPr sz="1000">
              <a:solidFill>
                <a:srgbClr val="666666"/>
              </a:solidFill>
            </a:endParaRPr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875" y="4376525"/>
            <a:ext cx="22860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247975" y="2202050"/>
            <a:ext cx="3801900" cy="26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Video </a:t>
            </a:r>
            <a:r>
              <a:rPr lang="fr-FR" sz="32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Tutorials</a:t>
            </a:r>
            <a:endParaRPr sz="32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Olvid Support</a:t>
            </a:r>
            <a:endParaRPr sz="32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8216100" y="4808300"/>
            <a:ext cx="9279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>
                <a:solidFill>
                  <a:srgbClr val="8991A3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6963575" y="4808325"/>
            <a:ext cx="2180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0" name="Google Shape;130;p17"/>
          <p:cNvSpPr txBox="1"/>
          <p:nvPr>
            <p:ph type="title"/>
          </p:nvPr>
        </p:nvSpPr>
        <p:spPr>
          <a:xfrm>
            <a:off x="311700" y="206975"/>
            <a:ext cx="8598300" cy="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6"/>
                </a:solidFill>
              </a:rPr>
              <a:t>Add contacts face-to-face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311700" y="1032800"/>
            <a:ext cx="8520600" cy="37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https://youtu.be/kkrbMhxSOKQ</a:t>
            </a:r>
            <a:endParaRPr sz="1400" u="sng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chemeClr val="hlink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Support:</a:t>
            </a:r>
            <a:r>
              <a:rPr lang="fr-FR" sz="1200"/>
              <a:t> </a:t>
            </a:r>
            <a:r>
              <a:rPr lang="fr-FR" sz="1200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https://olvid.io/faq/add-contacts-face-to-face</a:t>
            </a:r>
            <a:endParaRPr sz="1200">
              <a:solidFill>
                <a:schemeClr val="accent6"/>
              </a:solidFill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9975" y="4182875"/>
            <a:ext cx="2286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e is how to add a contact on Olvid when you're face-to-face.&#10;Here is an article that will help you learn more about this topic:&#10;Add a contact face-to-face: https://olvid.io/faq/add-a-contact-face-to-face/&#10;&#10;Additional resources:&#10;&#10;Help, FAQ:&#10;https://olvid.io/faq/en/&#10;&#10;Subscribe to our channel:&#10;https://www.youtube.com/channel/UCO8UuhbgCyVSTRi4QEschqA&#10;&#10;Contact Olvid Support:&#10;https://olvid.io/faq/contact-olvid-support/&#10;&#10;Olvid support by email:&#10;feedback@olvid.io&#10;&#10;Regarder cette vidéo en français :&#10;https://youtu.be/HW7cCWykqiY" id="133" name="Google Shape;133;p17" title="Adding a contact when you are face-to-face - Olvid Support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02000" y="1032800"/>
            <a:ext cx="4140000" cy="31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6963575" y="4808325"/>
            <a:ext cx="2180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9" name="Google Shape;139;p18"/>
          <p:cNvSpPr txBox="1"/>
          <p:nvPr>
            <p:ph type="title"/>
          </p:nvPr>
        </p:nvSpPr>
        <p:spPr>
          <a:xfrm>
            <a:off x="311700" y="206975"/>
            <a:ext cx="8598300" cy="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6"/>
                </a:solidFill>
              </a:rPr>
              <a:t>Add contacts remotely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311700" y="1032800"/>
            <a:ext cx="8520600" cy="37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https://youtu.be/s0xy9cw30j4</a:t>
            </a:r>
            <a:endParaRPr sz="12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Support: </a:t>
            </a:r>
            <a:r>
              <a:rPr lang="fr-FR" sz="1200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https://olvid.io/faq/add-contacts-remotely</a:t>
            </a:r>
            <a:endParaRPr sz="1200">
              <a:solidFill>
                <a:schemeClr val="accent6"/>
              </a:solidFill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7750" y="4182850"/>
            <a:ext cx="2286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e's how to add a contact in Olvid remotely.&#10;Here is an article that will help you learn more about this topic:&#10;Add a contact remotely: https://olvid.io/faq/add-a-contact-remotely/&#10;&#10;Additional resources:&#10;&#10;Help, FAQ:&#10;https://olvid.io/faq/en/&#10;&#10;Subscribe to our channel:&#10;https://www.youtube.com/channel/UCO8UuhbgCyVSTRi4QEschqA&#10;&#10;Contact Olvid Support:&#10;https://olvid.io/faq/contact-olvid-support/&#10;&#10;Olvid support by email:&#10;feedback@olvid.io&#10;&#10;Regarder cette vidéo en français :&#10;https://youtu.be/jsXfPo_l0zQ" id="142" name="Google Shape;142;p18" title="Adding a contact remotely - Olvid Support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02000" y="1032800"/>
            <a:ext cx="4140000" cy="31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6963575" y="4808325"/>
            <a:ext cx="2180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48" name="Google Shape;148;p19"/>
          <p:cNvSpPr txBox="1"/>
          <p:nvPr>
            <p:ph type="title"/>
          </p:nvPr>
        </p:nvSpPr>
        <p:spPr>
          <a:xfrm>
            <a:off x="311700" y="206975"/>
            <a:ext cx="8598300" cy="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6"/>
                </a:solidFill>
              </a:rPr>
              <a:t>Introduce your contacts to each other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311700" y="1032800"/>
            <a:ext cx="8520600" cy="37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https://youtu.be/BFSwYXFo-K8</a:t>
            </a:r>
            <a:r>
              <a:rPr lang="fr-FR" sz="1200">
                <a:solidFill>
                  <a:schemeClr val="accent6"/>
                </a:solidFill>
              </a:rPr>
              <a:t> (FR)</a:t>
            </a:r>
            <a:endParaRPr sz="1200">
              <a:solidFill>
                <a:schemeClr val="accent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200"/>
              <a:t>Support: </a:t>
            </a:r>
            <a:r>
              <a:rPr lang="fr-FR" sz="1200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https://olvid.io/faq/introduce-your-contacts-to-each-other</a:t>
            </a:r>
            <a:endParaRPr sz="1200">
              <a:solidFill>
                <a:schemeClr val="accent6"/>
              </a:solidFill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0225" y="4182850"/>
            <a:ext cx="2286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oici comment présenter vos contacts les uns aux autres.&#10;Voici un article qui vous permettra d’en savoir plus sur ce sujet :&#10;Présenter un contact à d'autres : https://olvid.io/faq/presenter-un-contact-a-un-autre/&#10;&#10;Ressources supplémentaires :&#10;&#10;Aide et FAQ :&#10;https://olvid.io/faq/fr/&#10;&#10;Abonnez-vous à notre chaîne YouTube :&#10;https://www.youtube.com/channel/UC6aLiDb04Rfh4MoqDpJoLeg?sub_confirmation=1&#10;&#10;Contacter l’assistance Olvid :&#10;https://olvid.io/faq/contacter-assistance-olvid/&#10;&#10;Assistance Olvid par email :&#10;feedback@olvid.io&#10;&#10;Watch this video in English :&#10;coming soon" id="151" name="Google Shape;151;p19" title="Présenter vos contacts les uns aux autres - Assistance Olvid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02037" y="1032794"/>
            <a:ext cx="4139926" cy="3104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6963575" y="4808325"/>
            <a:ext cx="2180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57" name="Google Shape;157;p20"/>
          <p:cNvSpPr txBox="1"/>
          <p:nvPr>
            <p:ph type="title"/>
          </p:nvPr>
        </p:nvSpPr>
        <p:spPr>
          <a:xfrm>
            <a:off x="311700" y="206975"/>
            <a:ext cx="8598300" cy="4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6"/>
                </a:solidFill>
              </a:rPr>
              <a:t>Olvid Support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311700" y="664475"/>
            <a:ext cx="8598300" cy="41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Support</a:t>
            </a:r>
            <a:r>
              <a:rPr lang="fr-FR"/>
              <a:t>-</a:t>
            </a:r>
            <a:r>
              <a:rPr lang="fr-FR"/>
              <a:t>FAQ</a:t>
            </a:r>
            <a:br>
              <a:rPr lang="fr-FR"/>
            </a:br>
            <a:r>
              <a:rPr lang="fr-FR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https://olvid.io/faq</a:t>
            </a:r>
            <a:r>
              <a:rPr lang="fr-FR">
                <a:solidFill>
                  <a:schemeClr val="accent6"/>
                </a:solidFill>
              </a:rPr>
              <a:t> </a:t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Other manuals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https://olvid.io/manuals</a:t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Contact Olvid Support</a:t>
            </a:r>
            <a:br>
              <a:rPr lang="fr-FR"/>
            </a:br>
            <a:r>
              <a:rPr lang="fr-FR" u="sng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https://olvid.io/faq/contact-olvid-support</a:t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For any questions afterwards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u="sng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support@olvid.io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6963575" y="4808325"/>
            <a:ext cx="2180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311700" y="206975"/>
            <a:ext cx="8598300" cy="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6"/>
                </a:solidFill>
              </a:rPr>
              <a:t>1. Install Olvid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4050000" y="1032800"/>
            <a:ext cx="4782600" cy="37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Download Olvid</a:t>
            </a:r>
            <a:r>
              <a:rPr lang="fr-FR"/>
              <a:t> from your device's store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/>
              <a:t>Scan</a:t>
            </a:r>
            <a:r>
              <a:rPr lang="fr-FR"/>
              <a:t> this QR code with your camera to find Olvid in your device's store.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/>
              <a:t>Support: </a:t>
            </a:r>
            <a:r>
              <a:rPr lang="fr-FR" sz="1200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https://olvid.io/faq/how-to-install-olvid/</a:t>
            </a:r>
            <a:endParaRPr sz="12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2" name="Google Shape;4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96750"/>
            <a:ext cx="3311550" cy="33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985" y="1032800"/>
            <a:ext cx="1371307" cy="4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3475" y="1032799"/>
            <a:ext cx="1371272" cy="4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6963575" y="4808325"/>
            <a:ext cx="2180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50" name="Google Shape;50;p9">
            <a:hlinkClick/>
          </p:cNvPr>
          <p:cNvSpPr txBox="1"/>
          <p:nvPr>
            <p:ph type="title"/>
          </p:nvPr>
        </p:nvSpPr>
        <p:spPr>
          <a:xfrm>
            <a:off x="5094000" y="1230200"/>
            <a:ext cx="3816000" cy="35781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You already had Olvid</a:t>
            </a:r>
            <a:br>
              <a:rPr lang="fr-FR"/>
            </a:b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accent6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SWITCH to</a:t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accent6"/>
                </a:solid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your professional profile</a:t>
            </a:r>
            <a:endParaRPr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1" name="Google Shape;51;p9">
            <a:hlinkClick/>
          </p:cNvPr>
          <p:cNvSpPr txBox="1"/>
          <p:nvPr>
            <p:ph type="title"/>
          </p:nvPr>
        </p:nvSpPr>
        <p:spPr>
          <a:xfrm>
            <a:off x="311700" y="1230150"/>
            <a:ext cx="3738300" cy="35781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You didn't have Olvid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accent6"/>
                </a:solidFill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CREATE</a:t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>
                <a:solidFill>
                  <a:schemeClr val="accent6"/>
                </a:solid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your professional profile</a:t>
            </a:r>
            <a:endParaRPr u="sng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311700" y="208125"/>
            <a:ext cx="8598300" cy="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6"/>
                </a:solidFill>
              </a:rPr>
              <a:t>2. </a:t>
            </a:r>
            <a:r>
              <a:rPr lang="fr-FR">
                <a:solidFill>
                  <a:schemeClr val="accent6"/>
                </a:solidFill>
              </a:rPr>
              <a:t>Create your Olvid profile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53" name="Google Shape;53;p9">
            <a:hlinkClick/>
          </p:cNvPr>
          <p:cNvSpPr txBox="1"/>
          <p:nvPr>
            <p:ph type="title"/>
          </p:nvPr>
        </p:nvSpPr>
        <p:spPr>
          <a:xfrm>
            <a:off x="4050000" y="1230200"/>
            <a:ext cx="1044000" cy="3578100"/>
          </a:xfrm>
          <a:prstGeom prst="rect">
            <a:avLst/>
          </a:prstGeom>
          <a:ln cap="flat" cmpd="tri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/>
              <a:t>OR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311700" y="679425"/>
            <a:ext cx="8598300" cy="32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 situations</a:t>
            </a:r>
            <a:endParaRPr/>
          </a:p>
        </p:txBody>
      </p:sp>
      <p:cxnSp>
        <p:nvCxnSpPr>
          <p:cNvPr id="55" name="Google Shape;55;p9"/>
          <p:cNvCxnSpPr/>
          <p:nvPr/>
        </p:nvCxnSpPr>
        <p:spPr>
          <a:xfrm flipH="1">
            <a:off x="2176650" y="2643875"/>
            <a:ext cx="8400" cy="32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" name="Google Shape;56;p9"/>
          <p:cNvCxnSpPr/>
          <p:nvPr/>
        </p:nvCxnSpPr>
        <p:spPr>
          <a:xfrm flipH="1">
            <a:off x="6997800" y="2643875"/>
            <a:ext cx="8400" cy="32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6963575" y="4808325"/>
            <a:ext cx="2180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311700" y="206975"/>
            <a:ext cx="8132700" cy="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6"/>
                </a:solidFill>
              </a:rPr>
              <a:t>CREATE your Olvid professional profile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050000" y="1026400"/>
            <a:ext cx="3124500" cy="37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-FR"/>
              <a:t>Click on the link received from your administrator</a:t>
            </a:r>
            <a:br>
              <a:rPr lang="fr-FR"/>
            </a:br>
            <a:br>
              <a:rPr lang="fr-FR"/>
            </a:br>
            <a:r>
              <a:rPr lang="fr-FR"/>
              <a:t>OR</a:t>
            </a:r>
            <a:br>
              <a:rPr lang="fr-FR"/>
            </a:br>
            <a:br>
              <a:rPr lang="fr-FR"/>
            </a:br>
            <a:r>
              <a:rPr lang="fr-FR"/>
              <a:t>Open Olvid and tap </a:t>
            </a:r>
            <a:r>
              <a:rPr b="1" lang="fr-FR"/>
              <a:t>Scan a QR code</a:t>
            </a:r>
            <a:r>
              <a:rPr lang="fr-FR"/>
              <a:t>,</a:t>
            </a:r>
            <a:r>
              <a:rPr b="1" lang="fr-FR"/>
              <a:t> </a:t>
            </a:r>
            <a:r>
              <a:rPr lang="fr-FR"/>
              <a:t>then scan the QR code on the left</a:t>
            </a:r>
            <a:r>
              <a:rPr lang="fr-FR"/>
              <a:t>.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4" name="Google Shape;64;p10"/>
          <p:cNvSpPr txBox="1"/>
          <p:nvPr/>
        </p:nvSpPr>
        <p:spPr>
          <a:xfrm>
            <a:off x="311700" y="1032800"/>
            <a:ext cx="3738300" cy="37368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200">
                <a:solidFill>
                  <a:srgbClr val="FF0000"/>
                </a:solidFill>
              </a:rPr>
              <a:t>Insert here the QR code and 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200">
                <a:solidFill>
                  <a:srgbClr val="FF0000"/>
                </a:solidFill>
              </a:rPr>
              <a:t>the configuration link of your 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200">
                <a:solidFill>
                  <a:srgbClr val="FF0000"/>
                </a:solidFill>
              </a:rPr>
              <a:t>your company’s directory.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360000" marR="310088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200">
                <a:solidFill>
                  <a:srgbClr val="FF0000"/>
                </a:solidFill>
              </a:rPr>
              <a:t>Your administrator creates them in</a:t>
            </a:r>
            <a:endParaRPr sz="1200">
              <a:solidFill>
                <a:srgbClr val="FF0000"/>
              </a:solidFill>
            </a:endParaRPr>
          </a:p>
          <a:p>
            <a:pPr indent="0" lvl="0" marL="360000" marR="310088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200">
                <a:solidFill>
                  <a:srgbClr val="FF0000"/>
                </a:solidFill>
              </a:rPr>
              <a:t>the Olvid administration console</a:t>
            </a:r>
            <a:endParaRPr sz="1200">
              <a:solidFill>
                <a:srgbClr val="FF0000"/>
              </a:solidFill>
            </a:endParaRPr>
          </a:p>
          <a:p>
            <a:pPr indent="0" lvl="0" marL="360000" marR="310088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FF0000"/>
                </a:solidFill>
              </a:rPr>
              <a:t>of your company.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65" name="Google Shape;65;p10"/>
          <p:cNvSpPr txBox="1"/>
          <p:nvPr>
            <p:ph type="title"/>
          </p:nvPr>
        </p:nvSpPr>
        <p:spPr>
          <a:xfrm>
            <a:off x="311700" y="679425"/>
            <a:ext cx="85983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if you didn't have Olvid</a:t>
            </a:r>
            <a:endParaRPr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66" name="Google Shape;6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456" y="1026412"/>
            <a:ext cx="1810544" cy="3664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963575" y="4808325"/>
            <a:ext cx="2180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311700" y="206975"/>
            <a:ext cx="8132700" cy="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6"/>
                </a:solidFill>
              </a:rPr>
              <a:t>CREATE your Olvid professional profile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572000" y="953325"/>
            <a:ext cx="4260300" cy="38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2"/>
            </a:pPr>
            <a:r>
              <a:rPr lang="fr-FR"/>
              <a:t>Tap</a:t>
            </a:r>
            <a:r>
              <a:rPr lang="fr-FR"/>
              <a:t> </a:t>
            </a:r>
            <a:r>
              <a:rPr b="1" lang="fr-FR"/>
              <a:t>Authenticate</a:t>
            </a:r>
            <a:r>
              <a:rPr lang="fr-FR"/>
              <a:t>.</a:t>
            </a:r>
            <a:br>
              <a:rPr lang="fr-FR"/>
            </a:b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2"/>
            </a:pPr>
            <a:r>
              <a:rPr b="1" lang="fr-FR"/>
              <a:t>Enter</a:t>
            </a:r>
            <a:r>
              <a:rPr lang="fr-FR"/>
              <a:t> your username and password provided by your administrator</a:t>
            </a:r>
            <a:r>
              <a:rPr lang="fr-FR"/>
              <a:t>.</a:t>
            </a:r>
            <a:br>
              <a:rPr lang="fr-FR"/>
            </a:b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2"/>
            </a:pPr>
            <a:r>
              <a:rPr lang="fr-FR"/>
              <a:t>Tap </a:t>
            </a:r>
            <a:r>
              <a:rPr b="1" lang="fr-FR"/>
              <a:t>Sign In</a:t>
            </a:r>
            <a:r>
              <a:rPr lang="fr-FR"/>
              <a:t>.</a:t>
            </a:r>
            <a:br>
              <a:rPr lang="fr-FR" sz="1500"/>
            </a:br>
            <a:endParaRPr sz="15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2"/>
            </a:pPr>
            <a:r>
              <a:rPr lang="fr-FR"/>
              <a:t>Check your name and tap</a:t>
            </a:r>
            <a:br>
              <a:rPr lang="fr-FR"/>
            </a:br>
            <a:r>
              <a:rPr b="1" lang="fr-FR"/>
              <a:t>Create my ID</a:t>
            </a:r>
            <a:r>
              <a:rPr lang="fr-FR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/>
              <a:t>That's it! You can now </a:t>
            </a:r>
            <a:r>
              <a:rPr lang="fr-FR">
                <a:solidFill>
                  <a:schemeClr val="accent6"/>
                </a:solidFill>
                <a:uFill>
                  <a:noFill/>
                </a:u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add contacts from your company’s directory</a:t>
            </a:r>
            <a:r>
              <a:rPr lang="fr-FR"/>
              <a:t>.</a:t>
            </a:r>
            <a:endParaRPr/>
          </a:p>
        </p:txBody>
      </p:sp>
      <p:sp>
        <p:nvSpPr>
          <p:cNvPr id="74" name="Google Shape;74;p11"/>
          <p:cNvSpPr txBox="1"/>
          <p:nvPr>
            <p:ph type="title"/>
          </p:nvPr>
        </p:nvSpPr>
        <p:spPr>
          <a:xfrm>
            <a:off x="311700" y="679425"/>
            <a:ext cx="85983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if you didn't have Olvid</a:t>
            </a:r>
            <a:endParaRPr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5" name="Google Shape;7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32825"/>
            <a:ext cx="1865599" cy="377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12025" y="1032825"/>
            <a:ext cx="1865599" cy="3775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/>
        </p:nvSpPr>
        <p:spPr>
          <a:xfrm>
            <a:off x="311700" y="1032800"/>
            <a:ext cx="3738300" cy="37368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200">
                <a:solidFill>
                  <a:srgbClr val="FF0000"/>
                </a:solidFill>
              </a:rPr>
              <a:t>Insert here the QR code and 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200">
                <a:solidFill>
                  <a:srgbClr val="FF0000"/>
                </a:solidFill>
              </a:rPr>
              <a:t>the configuration link of your 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200">
                <a:solidFill>
                  <a:srgbClr val="FF0000"/>
                </a:solidFill>
              </a:rPr>
              <a:t>your company’s directory.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360000" marR="310088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200">
                <a:solidFill>
                  <a:srgbClr val="FF0000"/>
                </a:solidFill>
              </a:rPr>
              <a:t>Your administrator creates them in</a:t>
            </a:r>
            <a:endParaRPr sz="1200">
              <a:solidFill>
                <a:srgbClr val="FF0000"/>
              </a:solidFill>
            </a:endParaRPr>
          </a:p>
          <a:p>
            <a:pPr indent="0" lvl="0" marL="360000" marR="310088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200">
                <a:solidFill>
                  <a:srgbClr val="FF0000"/>
                </a:solidFill>
              </a:rPr>
              <a:t>the Olvid administration console</a:t>
            </a:r>
            <a:endParaRPr sz="1200">
              <a:solidFill>
                <a:srgbClr val="FF0000"/>
              </a:solidFill>
            </a:endParaRPr>
          </a:p>
          <a:p>
            <a:pPr indent="0" lvl="0" marL="360000" marR="310088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200">
                <a:solidFill>
                  <a:srgbClr val="FF0000"/>
                </a:solidFill>
              </a:rPr>
              <a:t>of your company.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963575" y="4808325"/>
            <a:ext cx="2180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3" name="Google Shape;83;p12"/>
          <p:cNvSpPr txBox="1"/>
          <p:nvPr>
            <p:ph type="title"/>
          </p:nvPr>
        </p:nvSpPr>
        <p:spPr>
          <a:xfrm>
            <a:off x="311700" y="206975"/>
            <a:ext cx="8132700" cy="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>
                <a:solidFill>
                  <a:schemeClr val="accent6"/>
                </a:solidFill>
              </a:rPr>
              <a:t>SWITCH to</a:t>
            </a:r>
            <a:r>
              <a:rPr lang="fr-FR">
                <a:solidFill>
                  <a:schemeClr val="accent6"/>
                </a:solidFill>
              </a:rPr>
              <a:t> your Olvid professional profile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84" name="Google Shape;84;p12"/>
          <p:cNvSpPr txBox="1"/>
          <p:nvPr>
            <p:ph type="title"/>
          </p:nvPr>
        </p:nvSpPr>
        <p:spPr>
          <a:xfrm>
            <a:off x="311700" y="679425"/>
            <a:ext cx="85983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if you already had Olvid</a:t>
            </a:r>
            <a:endParaRPr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4050000" y="1032800"/>
            <a:ext cx="3042600" cy="37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-FR"/>
              <a:t>Click on the link received from your administrator</a:t>
            </a:r>
            <a:br>
              <a:rPr lang="fr-FR"/>
            </a:br>
            <a:br>
              <a:rPr lang="fr-FR"/>
            </a:br>
            <a:r>
              <a:rPr lang="fr-FR"/>
              <a:t>OR</a:t>
            </a:r>
            <a:br>
              <a:rPr lang="fr-FR"/>
            </a:br>
            <a:br>
              <a:rPr lang="fr-FR"/>
            </a:br>
            <a:r>
              <a:rPr lang="fr-FR"/>
              <a:t>Open Olvid and tap</a:t>
            </a:r>
            <a:br>
              <a:rPr lang="fr-FR"/>
            </a:br>
            <a:r>
              <a:rPr lang="fr-FR"/>
              <a:t>then </a:t>
            </a:r>
            <a:r>
              <a:rPr b="1" lang="fr-FR"/>
              <a:t>Scan a QR code</a:t>
            </a:r>
            <a:r>
              <a:rPr lang="fr-FR"/>
              <a:t>,</a:t>
            </a:r>
            <a:r>
              <a:rPr b="1" lang="fr-FR"/>
              <a:t> </a:t>
            </a:r>
            <a:r>
              <a:rPr lang="fr-FR"/>
              <a:t>then scan the QR code on the left.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3">
            <a:alphaModFix/>
          </a:blip>
          <a:srcRect b="0" l="31899" r="36613" t="0"/>
          <a:stretch/>
        </p:blipFill>
        <p:spPr>
          <a:xfrm>
            <a:off x="6684963" y="2796300"/>
            <a:ext cx="278625" cy="3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9600" y="1032800"/>
            <a:ext cx="1710399" cy="346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6963575" y="4808325"/>
            <a:ext cx="2180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3" name="Google Shape;93;p13"/>
          <p:cNvSpPr txBox="1"/>
          <p:nvPr>
            <p:ph type="title"/>
          </p:nvPr>
        </p:nvSpPr>
        <p:spPr>
          <a:xfrm>
            <a:off x="311700" y="206975"/>
            <a:ext cx="8132700" cy="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>
                <a:solidFill>
                  <a:schemeClr val="accent6"/>
                </a:solidFill>
              </a:rPr>
              <a:t>SWITCH</a:t>
            </a:r>
            <a:r>
              <a:rPr lang="fr-FR">
                <a:solidFill>
                  <a:schemeClr val="accent6"/>
                </a:solidFill>
              </a:rPr>
              <a:t> to your Olvid professional profile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4" name="Google Shape;94;p13"/>
          <p:cNvSpPr txBox="1"/>
          <p:nvPr>
            <p:ph type="title"/>
          </p:nvPr>
        </p:nvSpPr>
        <p:spPr>
          <a:xfrm>
            <a:off x="311700" y="679425"/>
            <a:ext cx="85983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if you already had Olvid</a:t>
            </a:r>
            <a:endParaRPr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4572000" y="953325"/>
            <a:ext cx="4260300" cy="38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2"/>
            </a:pPr>
            <a:r>
              <a:rPr lang="fr-FR"/>
              <a:t>Tap </a:t>
            </a:r>
            <a:r>
              <a:rPr b="1" lang="fr-FR"/>
              <a:t>Authenticate</a:t>
            </a:r>
            <a:r>
              <a:rPr lang="fr-FR"/>
              <a:t>.</a:t>
            </a:r>
            <a:br>
              <a:rPr lang="fr-FR"/>
            </a:b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2"/>
            </a:pPr>
            <a:r>
              <a:rPr b="1" lang="fr-FR"/>
              <a:t>Enter</a:t>
            </a:r>
            <a:r>
              <a:rPr lang="fr-FR"/>
              <a:t> your username and password provided by your administrator.</a:t>
            </a:r>
            <a:br>
              <a:rPr lang="fr-FR"/>
            </a:b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2"/>
            </a:pPr>
            <a:r>
              <a:rPr lang="fr-FR"/>
              <a:t>Tap </a:t>
            </a:r>
            <a:r>
              <a:rPr b="1" lang="fr-FR"/>
              <a:t>Sign In</a:t>
            </a:r>
            <a:r>
              <a:rPr lang="fr-FR"/>
              <a:t>.</a:t>
            </a:r>
            <a:br>
              <a:rPr lang="fr-FR" sz="1500"/>
            </a:br>
            <a:endParaRPr sz="15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 startAt="2"/>
            </a:pPr>
            <a:r>
              <a:rPr lang="fr-FR"/>
              <a:t>Check your name and tap</a:t>
            </a:r>
            <a:br>
              <a:rPr lang="fr-FR"/>
            </a:br>
            <a:r>
              <a:rPr b="1" lang="fr-FR"/>
              <a:t>Switch to a managed ID</a:t>
            </a:r>
            <a:r>
              <a:rPr lang="fr-FR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/>
              <a:t>That's it! You can now </a:t>
            </a:r>
            <a:r>
              <a:rPr lang="fr-FR">
                <a:solidFill>
                  <a:schemeClr val="accent6"/>
                </a:solidFill>
                <a:uFill>
                  <a:noFill/>
                </a:u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add contacts from your company’s directory</a:t>
            </a:r>
            <a:r>
              <a:rPr lang="fr-FR"/>
              <a:t>.</a:t>
            </a:r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1032763"/>
            <a:ext cx="1865625" cy="3775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1225" y="1032775"/>
            <a:ext cx="1865625" cy="377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6963575" y="4808325"/>
            <a:ext cx="2180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3" name="Google Shape;103;p14"/>
          <p:cNvSpPr txBox="1"/>
          <p:nvPr>
            <p:ph type="title"/>
          </p:nvPr>
        </p:nvSpPr>
        <p:spPr>
          <a:xfrm>
            <a:off x="311700" y="206975"/>
            <a:ext cx="8132700" cy="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6"/>
                </a:solidFill>
              </a:rPr>
              <a:t>3. Add contacts from your company’s directory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4572000" y="797500"/>
            <a:ext cx="4426800" cy="3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675" lvl="0" marL="457200" rtl="0" algn="l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folHlink"/>
              </a:buClr>
              <a:buSzPts val="1450"/>
              <a:buAutoNum type="arabicPeriod"/>
            </a:pP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Tap</a:t>
            </a:r>
            <a:endParaRPr sz="1450">
              <a:solidFill>
                <a:schemeClr val="folHlink"/>
              </a:solidFill>
              <a:highlight>
                <a:srgbClr val="FFFFFF"/>
              </a:highlight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50"/>
              <a:buAutoNum type="arabicPeriod"/>
            </a:pP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Tap </a:t>
            </a:r>
            <a:r>
              <a:rPr b="1"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Directory</a:t>
            </a: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.</a:t>
            </a:r>
            <a:endParaRPr sz="1450">
              <a:solidFill>
                <a:schemeClr val="folHlink"/>
              </a:solidFill>
              <a:highlight>
                <a:srgbClr val="FFFFFF"/>
              </a:highlight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50"/>
              <a:buAutoNum type="arabicPeriod"/>
            </a:pP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Tap the </a:t>
            </a:r>
            <a:r>
              <a:rPr b="1"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search box</a:t>
            </a: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. The contacts appear.</a:t>
            </a:r>
            <a:endParaRPr sz="1450">
              <a:solidFill>
                <a:schemeClr val="folHlink"/>
              </a:solidFill>
              <a:highlight>
                <a:srgbClr val="FFFFFF"/>
              </a:highlight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50"/>
              <a:buAutoNum type="arabicPeriod"/>
            </a:pP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Refine your search.</a:t>
            </a:r>
            <a:endParaRPr sz="1450">
              <a:solidFill>
                <a:schemeClr val="folHlink"/>
              </a:solidFill>
              <a:highlight>
                <a:srgbClr val="FFFFFF"/>
              </a:highlight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50"/>
              <a:buAutoNum type="arabicPeriod"/>
            </a:pP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Tap the name of the contact you want to add</a:t>
            </a: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.</a:t>
            </a:r>
            <a:endParaRPr sz="1450">
              <a:solidFill>
                <a:schemeClr val="folHlink"/>
              </a:solidFill>
              <a:highlight>
                <a:srgbClr val="FFFFFF"/>
              </a:highlight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50"/>
              <a:buAutoNum type="arabicPeriod"/>
            </a:pP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Confirm by Tapping </a:t>
            </a:r>
            <a:r>
              <a:rPr b="1"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Add to contacts</a:t>
            </a: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.</a:t>
            </a:r>
            <a:b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</a:b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A secure channel is created.</a:t>
            </a:r>
            <a:endParaRPr sz="1450">
              <a:solidFill>
                <a:schemeClr val="folHlink"/>
              </a:solidFill>
              <a:highlight>
                <a:srgbClr val="FFFFFF"/>
              </a:highlight>
            </a:endParaRPr>
          </a:p>
          <a:p>
            <a:pPr indent="-3206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50"/>
              <a:buAutoNum type="arabicPeriod"/>
            </a:pP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Tap </a:t>
            </a:r>
            <a:r>
              <a:rPr b="1"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Chat</a:t>
            </a:r>
            <a:r>
              <a:rPr lang="fr-FR" sz="1450">
                <a:solidFill>
                  <a:schemeClr val="folHlink"/>
                </a:solidFill>
                <a:highlight>
                  <a:srgbClr val="FFFFFF"/>
                </a:highlight>
              </a:rPr>
              <a:t>.</a:t>
            </a:r>
            <a:endParaRPr sz="1450">
              <a:solidFill>
                <a:schemeClr val="folHlink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/>
              <a:t>Support</a:t>
            </a:r>
            <a:r>
              <a:rPr lang="fr-FR" sz="1000"/>
              <a:t>:</a:t>
            </a:r>
            <a:r>
              <a:rPr lang="fr-FR" sz="1000"/>
              <a:t> </a:t>
            </a:r>
            <a:r>
              <a:rPr lang="fr-FR" sz="1000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https://olvid.io/faq/add-contacts-from-your-company-directory</a:t>
            </a:r>
            <a:endParaRPr sz="1400">
              <a:solidFill>
                <a:schemeClr val="accent6"/>
              </a:solidFill>
            </a:endParaRPr>
          </a:p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311700" y="4231050"/>
            <a:ext cx="42603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200" u="sng">
                <a:solidFill>
                  <a:schemeClr val="accent6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https://youtu.be/gI4fhXQizUo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5">
            <a:alphaModFix/>
          </a:blip>
          <a:srcRect b="0" l="31899" r="36613" t="0"/>
          <a:stretch/>
        </p:blipFill>
        <p:spPr>
          <a:xfrm>
            <a:off x="5458175" y="1058925"/>
            <a:ext cx="278625" cy="3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1225" y="4338725"/>
            <a:ext cx="2286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e's how backup to add a contact from your company's directory.&#10;Here is an article that will help you learn more about this topic:&#10;Add a contact from your company’s directory: https://www.olvid.io/faq/add-a-contact-from-your-company-directory/&#10;&#10;Additional resources:&#10;&#10;Help, FAQ:&#10;https://olvid.io/faq/en/&#10;&#10;Subscribe to our channel:&#10;https://www.youtube.com/channel/UCO8UuhbgCyVSTRi4QEschqA&#10;&#10;Contact Olvid Support:&#10;https://olvid.io/faq/contact-olvid-support/&#10;&#10;Olvid support by email:&#10;feedback@olvid.io&#10;&#10;Regarder cette vidéo en français :&#10;https://youtu.be/dWre3loMLX0" id="108" name="Google Shape;108;p14" title="Adding a contact from your company’s directory - Olvid Support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8250" y="1032800"/>
            <a:ext cx="4267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8444400" y="4808300"/>
            <a:ext cx="699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4" name="Google Shape;114;p15"/>
          <p:cNvSpPr txBox="1"/>
          <p:nvPr>
            <p:ph type="title"/>
          </p:nvPr>
        </p:nvSpPr>
        <p:spPr>
          <a:xfrm>
            <a:off x="311700" y="206975"/>
            <a:ext cx="8132700" cy="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accent6"/>
                </a:solidFill>
              </a:rPr>
              <a:t>4. Backup your profiles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4571900" y="1035850"/>
            <a:ext cx="4426800" cy="3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0000" marR="14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/>
              <a:t>In anticipation of a change or loss of device, only a backup of your Olvid profiles with your original device will allow you to restore them on your next device.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450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200"/>
              <a:t>Support:</a:t>
            </a:r>
            <a:endParaRPr sz="1200"/>
          </a:p>
          <a:p>
            <a:pPr indent="0" lvl="0" marL="450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100"/>
              <a:buFont typeface="Arial"/>
              <a:buNone/>
            </a:pPr>
            <a:r>
              <a:rPr lang="fr-FR" sz="1200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https://olvid.io/faq/backup-your-profiles</a:t>
            </a:r>
            <a:endParaRPr sz="12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311700" y="4231050"/>
            <a:ext cx="42603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https://youtu.be/6rTO2EhwiQg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4550" y="4338725"/>
            <a:ext cx="2286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e's how backup to your profile.&#10;Here is an article that will help you learn more about this topic:&#10;Backup your ID and contacts: https://olvid.io/faq/about-backup/&#10;&#10;Additional resources:&#10;&#10;Help, FAQ:&#10;https://olvid.io/faq/en/&#10;&#10;Subscribe to our channel:&#10;https://www.youtube.com/channel/UCO8UuhbgCyVSTRi4QEschqA&#10;&#10;Contact Olvid Support:&#10;https://olvid.io/faq/contact-olvid-support/&#10;&#10;Olvid support by email:&#10;feedback@olvid.io&#10;&#10;Regarder cette vidéo en français :&#10;https://youtu.be/Gu6TB9pRpUQ" id="118" name="Google Shape;118;p15" title="Backup your profile - Olvid Support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300" y="1032800"/>
            <a:ext cx="4267100" cy="32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lvid">
  <a:themeElements>
    <a:clrScheme name="Olvid">
      <a:dk1>
        <a:srgbClr val="97235C"/>
      </a:dk1>
      <a:lt1>
        <a:srgbClr val="FEC644"/>
      </a:lt1>
      <a:dk2>
        <a:srgbClr val="0A284C"/>
      </a:dk2>
      <a:lt2>
        <a:srgbClr val="CC0000"/>
      </a:lt2>
      <a:accent1>
        <a:srgbClr val="4E6978"/>
      </a:accent1>
      <a:accent2>
        <a:srgbClr val="FD8508"/>
      </a:accent2>
      <a:accent3>
        <a:srgbClr val="40A33F"/>
      </a:accent3>
      <a:accent4>
        <a:srgbClr val="EE2B29"/>
      </a:accent4>
      <a:accent5>
        <a:srgbClr val="5B25BB"/>
      </a:accent5>
      <a:accent6>
        <a:srgbClr val="1E80F0"/>
      </a:accent6>
      <a:hlink>
        <a:srgbClr val="FEC644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